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59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9FF"/>
    <a:srgbClr val="CDE6FF"/>
    <a:srgbClr val="C1E0FF"/>
    <a:srgbClr val="0066FF"/>
    <a:srgbClr val="0033CC"/>
    <a:srgbClr val="81A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46265" y="116632"/>
            <a:ext cx="8708596" cy="36004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428596" y="785794"/>
            <a:ext cx="8280000" cy="396000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МОЖЕТ ВОСПОЛЬЗОВАТЬСЯ СОЦИАЛЬНЫМ КОНТРАКТОМ?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1428736"/>
            <a:ext cx="8250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Малоимущие семьи и малоимущие одиноко проживающие граждане, а также граждане, находящиеся в трудной жизненной ситуации, которые по независящим от них причинам имеют среднедушевой доход семьи ниже величины прожиточного минимума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00034" y="250030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500034" y="3000372"/>
            <a:ext cx="8280000" cy="396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КАКИЕ ЦЕЛИ ПРЕДОСТАВЛЯЕТСЯ СОЦИАЛЬНЫЙ КОНТРАКТ?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трелка вправо 33"/>
          <p:cNvSpPr/>
          <p:nvPr/>
        </p:nvSpPr>
        <p:spPr>
          <a:xfrm>
            <a:off x="500034" y="178592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876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3571876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Прямоугольник 37"/>
          <p:cNvSpPr/>
          <p:nvPr/>
        </p:nvSpPr>
        <p:spPr>
          <a:xfrm>
            <a:off x="357158" y="5572140"/>
            <a:ext cx="1476000" cy="48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</a:t>
            </a:r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85918" y="5429264"/>
            <a:ext cx="2592000" cy="864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Осуществление индивидуальной предпринимательской деятельности</a:t>
            </a:r>
            <a:endParaRPr lang="ru-RU" kern="0" spc="-15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143372" y="5500702"/>
            <a:ext cx="2664000" cy="48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Ведение личного </a:t>
            </a:r>
          </a:p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подсобного хозяйства</a:t>
            </a:r>
            <a:endParaRPr lang="ru-RU" kern="0" spc="-15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3996526"/>
            <a:ext cx="1439590" cy="13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827584" y="2259733"/>
            <a:ext cx="78033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год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прожиточного минимума на душу населения Тверской области установлена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12148 рублей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260648"/>
            <a:ext cx="28140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ПОИСК РАБОТЫ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500570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Регистрация гражданина в качестве безработного или ищущего работу в органах занятости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5429264"/>
            <a:ext cx="27860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1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86256"/>
            <a:ext cx="17301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42844" y="585789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42844" y="507207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786454"/>
            <a:ext cx="12400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9 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86116" y="642918"/>
            <a:ext cx="5614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ЗАЯВИТЕЛЮ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3357554" y="1142984"/>
            <a:ext cx="5547308" cy="432048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выплата в 2022 году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86644" y="1142984"/>
            <a:ext cx="1548000" cy="432048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13241</a:t>
            </a:r>
            <a:r>
              <a:rPr lang="ru-RU" sz="2200" b="1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₽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1571612"/>
            <a:ext cx="5547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 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величины прожиточного минимума для трудоспособного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населения,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установленный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 квартал года, предшествующего году заключения социального контракта.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1857364"/>
            <a:ext cx="5624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Предоставляется в первый месяц с даты заключения социального контракта и в течение трех месяцев с момента подтверждения факта трудоустройства заявителя.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57554" y="2571744"/>
            <a:ext cx="5487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предусмотрена возможность прохождения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3214678" y="278605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3428992" y="3143248"/>
            <a:ext cx="5364000" cy="504056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на одного 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143768" y="3143248"/>
            <a:ext cx="1512168" cy="50405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3428992" y="3714752"/>
            <a:ext cx="5363438" cy="828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Ежемесячная денежная выплата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прохождения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профессионального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или дополнительного 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 не более 3 месяцев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143768" y="3714752"/>
            <a:ext cx="1548000" cy="86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6620,5</a:t>
            </a:r>
            <a:r>
              <a:rPr lang="ru-RU" sz="2000" b="1" baseline="30000" dirty="0" smtClean="0"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57554" y="4572008"/>
            <a:ext cx="55428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**Размер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половины величины прожиточного минимума для трудоспособного населения, установленной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 квартал года, предшествующего году заключения социального контракта.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500694" y="4929198"/>
            <a:ext cx="17164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57554" y="5143512"/>
            <a:ext cx="51251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предусмотрено: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357554" y="5429264"/>
            <a:ext cx="547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Возмещение фактически произведенных расходов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оплату труда гражданина, прошедшего стажировку, в размере величины минимального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размера оплаты труда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месяц, 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учетом размера страховых взносов, подлежащих уплате в государственные внебюджетные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фонды.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3143240" y="557214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57158" y="6143644"/>
            <a:ext cx="20974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7158" y="6429396"/>
            <a:ext cx="28213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Заключение трудового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договора.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142844" y="650083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14361"/>
            <a:ext cx="2700000" cy="2688847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8" name="Скругленный прямоугольник 37"/>
          <p:cNvSpPr/>
          <p:nvPr/>
        </p:nvSpPr>
        <p:spPr>
          <a:xfrm>
            <a:off x="357158" y="3429000"/>
            <a:ext cx="2700000" cy="68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приоритетном порядке оказывается семьям с детьми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344850"/>
            <a:ext cx="65329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ОСУЩЕСТВЛЕНИЕ ИНДИВИДУАЛЬНОЙ  </a:t>
            </a:r>
            <a:endParaRPr lang="ru-RU" sz="2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ПРЕДПРИНИМАТЕЛЬСКОЙ </a:t>
            </a:r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3154" y="5785519"/>
            <a:ext cx="49673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071546"/>
            <a:ext cx="19726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79512" y="609329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56008" y="133018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3952" y="6001543"/>
            <a:ext cx="1329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500306"/>
            <a:ext cx="52149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endParaRPr lang="ru-RU" sz="1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142844" y="3000372"/>
            <a:ext cx="5766040" cy="1512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Единовременная денежная выплата в размере стоимости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необходимых для ведения предпринимательской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товаров, в том числе для создания и оснащения дополнительных рабочих мест, с обязательной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регистрацией в налоговом органе гражданина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качестве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индивидуального предпринимателя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самозанятого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572000" y="3357562"/>
            <a:ext cx="1310456" cy="64807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250 000₽</a:t>
            </a:r>
            <a:endParaRPr lang="ru-RU" sz="20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200783" y="5075904"/>
            <a:ext cx="4803265" cy="58534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курса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одного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701547" y="5165593"/>
            <a:ext cx="1374509" cy="49565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4561964"/>
            <a:ext cx="550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Дополнительно предусмотрена возможность прохождения профессионального 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181042" y="465313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072198" y="4857760"/>
            <a:ext cx="2413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 РЕЗУЛЬТАТ: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857884" y="5357826"/>
            <a:ext cx="30003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Выход на самообеспечение от ведения индивидуальной предпринимательской  деятельности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5572132" y="564357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28596" y="1285860"/>
            <a:ext cx="5533396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Неполучение заявителем или членами его семьи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выплат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развитие индивидуальной предпринимательской деятельности или крестьянского (фермерского) хозяйства через исполнительные органы государственной власти Тверской области, органы местного самоуправления.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1214422"/>
            <a:ext cx="2160000" cy="270000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826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0981"/>
            <a:ext cx="8875202" cy="661837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endParaRPr lang="ru-RU" sz="14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424" y="3284984"/>
            <a:ext cx="5299708" cy="11695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Выплата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размере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стоимости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необходимых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ведения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личного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подсобного хозяйства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товаров 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обязательной регистрацией в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налоговом органе гражданина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качестве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самозанятого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500570"/>
            <a:ext cx="52149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Дополнительно предусмотрена возможность прохождения профессионального 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167790" y="465313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6215082"/>
            <a:ext cx="4431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месяцев: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телефон для справок  2-24- 65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15008" y="564357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214282" y="628652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214282" y="100010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928671"/>
            <a:ext cx="5000660" cy="2015936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Наличие у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заявителя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собственного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подсобного хозяйства, права на который зарегистрированы в установленном законодательном порядке.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Наличие плана развития личного подсобного хозяйства (на 3-5 лет). </a:t>
            </a:r>
          </a:p>
          <a:p>
            <a:pPr algn="just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Неполучение заявителем или членами его семьи выплат на развитие индивидуальной предпринимательской деятельности или крестьянского (фермерского) хозяйства через исполнительные органы государственной власти Тверской области, органы местного самоуправления.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4282" y="2928934"/>
            <a:ext cx="5214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ПОМОЩИ </a:t>
            </a:r>
            <a:endParaRPr lang="ru-RU" sz="1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071934" y="3500438"/>
            <a:ext cx="1440585" cy="64807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100 000₽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54019" y="261809"/>
            <a:ext cx="73239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ВЕДЕНИЕ ЛИЧНОГО ПОДСОБНОГО ХОЗЯЙСТВА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4282" y="714356"/>
            <a:ext cx="20242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ОСОБЫЕ УСЛОВИЯ: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с одним вырезанным скругленным углом 26"/>
          <p:cNvSpPr/>
          <p:nvPr/>
        </p:nvSpPr>
        <p:spPr>
          <a:xfrm>
            <a:off x="142844" y="5286388"/>
            <a:ext cx="5357850" cy="58534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курса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одного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071934" y="5357826"/>
            <a:ext cx="1374509" cy="49565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2844" y="5929330"/>
            <a:ext cx="4967341" cy="30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72198" y="5214950"/>
            <a:ext cx="2413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 РЕЗУЛЬТАТ: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29322" y="5572140"/>
            <a:ext cx="29999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Выход на самообеспечение в результате ведения личного подсобного хозяйства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14282" y="157161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000108"/>
            <a:ext cx="2939171" cy="280800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4" name="Стрелка вправо 33"/>
          <p:cNvSpPr/>
          <p:nvPr/>
        </p:nvSpPr>
        <p:spPr>
          <a:xfrm>
            <a:off x="214282" y="200024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0" y="71414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5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0981"/>
            <a:ext cx="8875202" cy="661837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280682"/>
            <a:ext cx="8712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МЕХАНИЗМ ПОЛУЧЕНИЯ ГОСУДАРСТВЕННОЙ СОЦИАЛЬНОЙ 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ПОМОЩИ НА ОСНОВАНИИ СОЦИАЛЬНОГО КОНТРАКТА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755576" y="1124744"/>
            <a:ext cx="7848871" cy="27334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ЗАЯВИТЕЛЬ подает заявление по установленной форме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с одним вырезанным скругленным углом 31"/>
          <p:cNvSpPr/>
          <p:nvPr/>
        </p:nvSpPr>
        <p:spPr>
          <a:xfrm>
            <a:off x="571472" y="1714488"/>
            <a:ext cx="14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Посредством почтовой связи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с одним вырезанным скругленным углом 32"/>
          <p:cNvSpPr/>
          <p:nvPr/>
        </p:nvSpPr>
        <p:spPr>
          <a:xfrm>
            <a:off x="571472" y="3286124"/>
            <a:ext cx="8072494" cy="72008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СВЕДЕНИЙ, УКАЗАННЫХ В ЗАЯВЛЕНИИ: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-направление межведомственных запросов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-проверка жизненных условий заявителя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с одним вырезанным скругленным углом 33"/>
          <p:cNvSpPr/>
          <p:nvPr/>
        </p:nvSpPr>
        <p:spPr>
          <a:xfrm>
            <a:off x="571472" y="4286256"/>
            <a:ext cx="8063184" cy="632842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ПЕРЕДАЧА ДОКУМЕНТОВ В КОМИССИЮ, СОЗДАННУЮ ПРИ ГКУ ТВЕРСКОЙ ОБЛАСТИ «ЦЕНТР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ПОДДЕРЖКИ НАСЕЛЕНИЯ» тел.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2-24-65</a:t>
            </a:r>
          </a:p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с одним вырезанным скругленным углом 34"/>
          <p:cNvSpPr/>
          <p:nvPr/>
        </p:nvSpPr>
        <p:spPr>
          <a:xfrm>
            <a:off x="714348" y="5214950"/>
            <a:ext cx="7920308" cy="283674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с одним вырезанным скругленным углом 35"/>
          <p:cNvSpPr/>
          <p:nvPr/>
        </p:nvSpPr>
        <p:spPr>
          <a:xfrm>
            <a:off x="4786314" y="5857892"/>
            <a:ext cx="3744415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НАЗНАЧЕНИИ ПОМОЩИ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с одним вырезанным скругленным углом 36"/>
          <p:cNvSpPr/>
          <p:nvPr/>
        </p:nvSpPr>
        <p:spPr>
          <a:xfrm>
            <a:off x="714348" y="5857892"/>
            <a:ext cx="3621971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ОТКАЗЕ В НАЗНАЧЕНИИ ПОМОЩИ НА ОСНОВАНИИ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14348" y="5500702"/>
            <a:ext cx="7848870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течение 10 дней заявителю направляется уведомление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Tolmacheva\Desktop\СК на сайт\заявление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142984"/>
            <a:ext cx="216000" cy="216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xtLst/>
        </p:spPr>
      </p:pic>
      <p:sp>
        <p:nvSpPr>
          <p:cNvPr id="39" name="Прямоугольник 38"/>
          <p:cNvSpPr/>
          <p:nvPr/>
        </p:nvSpPr>
        <p:spPr>
          <a:xfrm rot="16200000">
            <a:off x="-1598499" y="2904111"/>
            <a:ext cx="3843428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более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0 дней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Tolmacheva\Desktop\СК на сайт\clock_watch_time_h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3043" y="3785991"/>
            <a:ext cx="247450" cy="247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 flipH="1">
            <a:off x="427360" y="1261413"/>
            <a:ext cx="38202" cy="410400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35" idx="2"/>
          </p:cNvCxnSpPr>
          <p:nvPr/>
        </p:nvCxnSpPr>
        <p:spPr>
          <a:xfrm>
            <a:off x="457569" y="5356787"/>
            <a:ext cx="256779" cy="158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/>
          <p:cNvCxnSpPr/>
          <p:nvPr/>
        </p:nvCxnSpPr>
        <p:spPr>
          <a:xfrm>
            <a:off x="465562" y="1261414"/>
            <a:ext cx="290014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" name="Стрелка вниз 2050"/>
          <p:cNvSpPr/>
          <p:nvPr/>
        </p:nvSpPr>
        <p:spPr>
          <a:xfrm>
            <a:off x="3929058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4429124" y="3000372"/>
            <a:ext cx="302464" cy="288032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>
            <a:off x="4429124" y="4000504"/>
            <a:ext cx="302464" cy="279937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>
            <a:off x="4429124" y="4929198"/>
            <a:ext cx="302464" cy="28092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>
            <a:off x="178591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>
            <a:off x="714376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одним вырезанным скругленным углом 25"/>
          <p:cNvSpPr/>
          <p:nvPr/>
        </p:nvSpPr>
        <p:spPr>
          <a:xfrm>
            <a:off x="5786446" y="2428868"/>
            <a:ext cx="2880000" cy="540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ГАУ Тверской области МФЦ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7429520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с одним вырезанным скругленным углом 28"/>
          <p:cNvSpPr/>
          <p:nvPr/>
        </p:nvSpPr>
        <p:spPr>
          <a:xfrm>
            <a:off x="6286512" y="1714488"/>
            <a:ext cx="23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личном обращении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с одним вырезанным скругленным углом 29"/>
          <p:cNvSpPr/>
          <p:nvPr/>
        </p:nvSpPr>
        <p:spPr>
          <a:xfrm>
            <a:off x="2071670" y="1714488"/>
            <a:ext cx="4032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форме электронных документов через Единый Портал государственных и муниципальных услуг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7429520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с одним вырезанным скругленным углом 39"/>
          <p:cNvSpPr/>
          <p:nvPr/>
        </p:nvSpPr>
        <p:spPr>
          <a:xfrm>
            <a:off x="571472" y="2322554"/>
            <a:ext cx="4896000" cy="64631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ГКУ Тверской области «ЦЕНТР СОЦИАЛЬНОЙ ПОДДЕРЖКИ НАСЕЛЕНИЯ» тел.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2-24-65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вниз 40"/>
          <p:cNvSpPr/>
          <p:nvPr/>
        </p:nvSpPr>
        <p:spPr>
          <a:xfrm>
            <a:off x="1142976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392905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107153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0" y="0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2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679</Words>
  <Application>Microsoft Office PowerPoint</Application>
  <PresentationFormat>Экран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Ванаг Мария Владимировна</dc:creator>
  <cp:lastModifiedBy>User1</cp:lastModifiedBy>
  <cp:revision>162</cp:revision>
  <cp:lastPrinted>2022-02-21T10:45:13Z</cp:lastPrinted>
  <dcterms:created xsi:type="dcterms:W3CDTF">2021-03-15T12:05:29Z</dcterms:created>
  <dcterms:modified xsi:type="dcterms:W3CDTF">2022-02-21T10:54:28Z</dcterms:modified>
</cp:coreProperties>
</file>